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„Zitat hier eingeben.“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r Massendefek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Der Massendefekt</a:t>
            </a:r>
          </a:p>
        </p:txBody>
      </p:sp>
      <p:sp>
        <p:nvSpPr>
          <p:cNvPr id="120" name="Umwandlung von Masse in Energie insbesondere bei Kernprozesse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Umwandlung von Masse in Energie insbesondere bei Kernprozessen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Kernumwandlungen als exotherme Prozes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/>
            <a:r>
              <a:t>Kernumwandlungen als exotherme Prozesse</a:t>
            </a:r>
          </a:p>
        </p:txBody>
      </p:sp>
      <p:sp>
        <p:nvSpPr>
          <p:cNvPr id="123" name="Annäherung zweier Nukleonen…"/>
          <p:cNvSpPr txBox="1"/>
          <p:nvPr>
            <p:ph type="body" sz="half" idx="1"/>
          </p:nvPr>
        </p:nvSpPr>
        <p:spPr>
          <a:xfrm>
            <a:off x="1790700" y="3644900"/>
            <a:ext cx="10407650" cy="8839200"/>
          </a:xfrm>
          <a:prstGeom prst="rect">
            <a:avLst/>
          </a:prstGeom>
        </p:spPr>
        <p:txBody>
          <a:bodyPr/>
          <a:lstStyle/>
          <a:p>
            <a:pPr lvl="1"/>
            <a:r>
              <a:t>Annäherung zweier Nukleonen</a:t>
            </a:r>
          </a:p>
          <a:p>
            <a:pPr lvl="1"/>
            <a:r>
              <a:t>Einsetzen der starken Wechselwirkung</a:t>
            </a:r>
          </a:p>
          <a:p>
            <a:pPr lvl="1"/>
            <a:r>
              <a:t>Freisetzen von Energie</a:t>
            </a:r>
          </a:p>
          <a:p>
            <a:pPr lvl="1"/>
            <a:r>
              <a:t>Dadurch Bindung auch zwischen abstoßenden Protonen</a:t>
            </a:r>
          </a:p>
        </p:txBody>
      </p:sp>
      <p:pic>
        <p:nvPicPr>
          <p:cNvPr id="124" name="Film" descr="Film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48251" y="4656066"/>
            <a:ext cx="8128001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-0051-02.gif" descr="A-0051-02.gif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496800" y="3032034"/>
            <a:ext cx="10223500" cy="7667626"/>
          </a:xfrm>
          <a:prstGeom prst="rect">
            <a:avLst/>
          </a:prstGeom>
        </p:spPr>
      </p:pic>
      <p:sp>
        <p:nvSpPr>
          <p:cNvPr id="127" name="Potentialtopfmodell"/>
          <p:cNvSpPr txBox="1"/>
          <p:nvPr>
            <p:ph type="title"/>
          </p:nvPr>
        </p:nvSpPr>
        <p:spPr>
          <a:xfrm>
            <a:off x="2184400" y="-1285238"/>
            <a:ext cx="10007601" cy="5626101"/>
          </a:xfrm>
          <a:prstGeom prst="rect">
            <a:avLst/>
          </a:prstGeom>
        </p:spPr>
        <p:txBody>
          <a:bodyPr/>
          <a:lstStyle/>
          <a:p>
            <a:pPr/>
            <a:r>
              <a:t>Potentialtopfmodell</a:t>
            </a:r>
          </a:p>
        </p:txBody>
      </p:sp>
      <p:sp>
        <p:nvSpPr>
          <p:cNvPr id="128" name="Nukleonen fallen bei Annäherung in einen Potentialtopf…"/>
          <p:cNvSpPr txBox="1"/>
          <p:nvPr>
            <p:ph type="body" sz="quarter" idx="1"/>
          </p:nvPr>
        </p:nvSpPr>
        <p:spPr>
          <a:xfrm>
            <a:off x="3608942" y="4667080"/>
            <a:ext cx="7463729" cy="5626101"/>
          </a:xfrm>
          <a:prstGeom prst="rect">
            <a:avLst/>
          </a:prstGeom>
        </p:spPr>
        <p:txBody>
          <a:bodyPr/>
          <a:lstStyle/>
          <a:p>
            <a:pPr marL="515815" indent="-515815" algn="l">
              <a:buSzPct val="75000"/>
              <a:buChar char="•"/>
            </a:pPr>
            <a:r>
              <a:t>Nukleonen fallen bei Annäherung in einen Potentialtopf</a:t>
            </a:r>
          </a:p>
          <a:p>
            <a:pPr marL="515815" indent="-515815" algn="l">
              <a:buSzPct val="75000"/>
              <a:buChar char="•"/>
            </a:pPr>
            <a:r>
              <a:t>Dabei wird Energie frei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A-0051-03.gif" descr="A-0051-03.gif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496800" y="3032034"/>
            <a:ext cx="10223500" cy="7667626"/>
          </a:xfrm>
          <a:prstGeom prst="rect">
            <a:avLst/>
          </a:prstGeom>
        </p:spPr>
      </p:pic>
      <p:sp>
        <p:nvSpPr>
          <p:cNvPr id="131" name="Protonen im Potentialtopf"/>
          <p:cNvSpPr txBox="1"/>
          <p:nvPr>
            <p:ph type="title"/>
          </p:nvPr>
        </p:nvSpPr>
        <p:spPr>
          <a:xfrm>
            <a:off x="2341176" y="-1468731"/>
            <a:ext cx="10007601" cy="5626101"/>
          </a:xfrm>
          <a:prstGeom prst="rect">
            <a:avLst/>
          </a:prstGeom>
        </p:spPr>
        <p:txBody>
          <a:bodyPr/>
          <a:lstStyle/>
          <a:p>
            <a:pPr/>
            <a:r>
              <a:t>Protonen im Potentialtopf</a:t>
            </a:r>
          </a:p>
        </p:txBody>
      </p:sp>
      <p:sp>
        <p:nvSpPr>
          <p:cNvPr id="132" name="Auch hier gibt es einen Potentialtopf…"/>
          <p:cNvSpPr txBox="1"/>
          <p:nvPr>
            <p:ph type="body" sz="quarter" idx="1"/>
          </p:nvPr>
        </p:nvSpPr>
        <p:spPr>
          <a:xfrm>
            <a:off x="3685700" y="4383501"/>
            <a:ext cx="8347830" cy="8009292"/>
          </a:xfrm>
          <a:prstGeom prst="rect">
            <a:avLst/>
          </a:prstGeom>
        </p:spPr>
        <p:txBody>
          <a:bodyPr/>
          <a:lstStyle/>
          <a:p>
            <a:pPr marL="515815" indent="-515815" algn="l">
              <a:buSzPct val="75000"/>
              <a:buChar char="•"/>
            </a:pPr>
            <a:r>
              <a:t>Auch hier gibt es einen Potentialtopf</a:t>
            </a:r>
          </a:p>
          <a:p>
            <a:pPr marL="515815" indent="-515815" algn="l">
              <a:buSzPct val="75000"/>
              <a:buChar char="•"/>
            </a:pPr>
            <a:r>
              <a:t>Besonderheit:an seinen Rändern gibt es einen „Berg“, da sich die Protonen zunächst abstoßen</a:t>
            </a:r>
          </a:p>
          <a:p>
            <a:pPr marL="515815" indent="-515815" algn="l">
              <a:buSzPct val="75000"/>
              <a:buChar char="•"/>
            </a:pPr>
            <a:r>
              <a:t>Protonen müssen also zunächst „den Berg hoch“ </a:t>
            </a:r>
          </a:p>
          <a:p>
            <a:pPr marL="515815" indent="-515815" algn="l">
              <a:buSzPct val="75000"/>
              <a:buChar char="•"/>
            </a:pPr>
            <a:r>
              <a:t>Dabei ist eine Durchtunnelung des Berges möglich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A-0051-04.gif" descr="A-0051-04.gif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496800" y="3032034"/>
            <a:ext cx="10223500" cy="7667626"/>
          </a:xfrm>
          <a:prstGeom prst="rect">
            <a:avLst/>
          </a:prstGeom>
        </p:spPr>
      </p:pic>
      <p:sp>
        <p:nvSpPr>
          <p:cNvPr id="135" name="Massendefekt"/>
          <p:cNvSpPr txBox="1"/>
          <p:nvPr>
            <p:ph type="title"/>
          </p:nvPr>
        </p:nvSpPr>
        <p:spPr>
          <a:xfrm>
            <a:off x="6794500" y="-3270292"/>
            <a:ext cx="10007601" cy="5626101"/>
          </a:xfrm>
          <a:prstGeom prst="rect">
            <a:avLst/>
          </a:prstGeom>
        </p:spPr>
        <p:txBody>
          <a:bodyPr/>
          <a:lstStyle/>
          <a:p>
            <a:pPr/>
            <a:r>
              <a:t>Massendefekt</a:t>
            </a:r>
          </a:p>
        </p:txBody>
      </p:sp>
      <p:sp>
        <p:nvSpPr>
          <p:cNvPr id="136" name="Zusätzlich geschieht eine Massenabnahme…"/>
          <p:cNvSpPr txBox="1"/>
          <p:nvPr>
            <p:ph type="body" sz="quarter" idx="1"/>
          </p:nvPr>
        </p:nvSpPr>
        <p:spPr>
          <a:xfrm>
            <a:off x="3792434" y="3032034"/>
            <a:ext cx="6954956" cy="7752587"/>
          </a:xfrm>
          <a:prstGeom prst="rect">
            <a:avLst/>
          </a:prstGeom>
        </p:spPr>
        <p:txBody>
          <a:bodyPr/>
          <a:lstStyle/>
          <a:p>
            <a:pPr marL="515815" indent="-515815" algn="l">
              <a:buSzPct val="75000"/>
              <a:buChar char="•"/>
            </a:pPr>
            <a:r>
              <a:t>Zusätzlich geschieht eine Massenabnahme</a:t>
            </a:r>
          </a:p>
          <a:p>
            <a:pPr marL="515815" indent="-515815" algn="l">
              <a:buSzPct val="75000"/>
              <a:buChar char="•"/>
            </a:pPr>
            <a:r>
              <a:t>Masse der gebundenen Nukleonen ist kleiner als die Summe der Einzelmassen</a:t>
            </a:r>
          </a:p>
          <a:p>
            <a:pPr marL="515815" indent="-515815" algn="l">
              <a:buSzPct val="75000"/>
              <a:buChar char="•"/>
            </a:pPr>
            <a:r>
              <a:t>Massendifferenz wurde in Energie umgewandelt</a:t>
            </a:r>
          </a:p>
          <a:p>
            <a:pPr marL="515815" indent="-515815" algn="l">
              <a:buSzPct val="75000"/>
              <a:buChar char="•"/>
            </a:pPr>
            <a:r>
              <a:t>Es gilt Einsteins berühmte Gleichung E=mc</a:t>
            </a:r>
            <a:r>
              <a:rPr baseline="31999"/>
              <a:t>2 </a:t>
            </a:r>
            <a:r>
              <a:t>oder </a:t>
            </a:r>
          </a:p>
        </p:txBody>
      </p:sp>
      <p:pic>
        <p:nvPicPr>
          <p:cNvPr id="137" name="IMG_0127.jpeg" descr="IMG_012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3738" y="10510021"/>
            <a:ext cx="5740373" cy="3023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indungsenergie pro Nukleon"/>
          <p:cNvSpPr txBox="1"/>
          <p:nvPr>
            <p:ph type="title"/>
          </p:nvPr>
        </p:nvSpPr>
        <p:spPr>
          <a:xfrm>
            <a:off x="4554437" y="-2253841"/>
            <a:ext cx="11774548" cy="5626101"/>
          </a:xfrm>
          <a:prstGeom prst="rect">
            <a:avLst/>
          </a:prstGeom>
        </p:spPr>
        <p:txBody>
          <a:bodyPr/>
          <a:lstStyle/>
          <a:p>
            <a:pPr/>
            <a:r>
              <a:t>Bindungsenergie pro Nukleon</a:t>
            </a:r>
          </a:p>
        </p:txBody>
      </p:sp>
      <p:sp>
        <p:nvSpPr>
          <p:cNvPr id="140" name="freigewordene Energie für jedes Element berechnen…"/>
          <p:cNvSpPr txBox="1"/>
          <p:nvPr>
            <p:ph type="body" sz="quarter" idx="1"/>
          </p:nvPr>
        </p:nvSpPr>
        <p:spPr>
          <a:xfrm>
            <a:off x="3592260" y="4044950"/>
            <a:ext cx="6051747" cy="8565934"/>
          </a:xfrm>
          <a:prstGeom prst="rect">
            <a:avLst/>
          </a:prstGeom>
        </p:spPr>
        <p:txBody>
          <a:bodyPr/>
          <a:lstStyle/>
          <a:p>
            <a:pPr marL="515815" indent="-515815" algn="l">
              <a:buSzPct val="75000"/>
              <a:buChar char="•"/>
            </a:pPr>
            <a:r>
              <a:t>freigewordene Energie für jedes Element berechnen</a:t>
            </a:r>
          </a:p>
          <a:p>
            <a:pPr marL="515815" indent="-515815" algn="l">
              <a:buSzPct val="75000"/>
              <a:buChar char="•"/>
            </a:pPr>
            <a:r>
              <a:t>durch Anzahl der Nukleonen teilen</a:t>
            </a:r>
          </a:p>
          <a:p>
            <a:pPr marL="515815" indent="-515815" algn="l">
              <a:buSzPct val="75000"/>
              <a:buChar char="•"/>
            </a:pPr>
            <a:r>
              <a:t>Maß für die Stärke der Bindung der Nukleonen</a:t>
            </a:r>
          </a:p>
          <a:p>
            <a:pPr marL="515815" indent="-515815" algn="l">
              <a:buSzPct val="75000"/>
              <a:buChar char="•"/>
            </a:pPr>
            <a:r>
              <a:t>Maximum bei Eisen</a:t>
            </a:r>
          </a:p>
        </p:txBody>
      </p:sp>
      <p:pic>
        <p:nvPicPr>
          <p:cNvPr id="141" name="A-0051-05.jpg" descr="A-0051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1710" y="4044950"/>
            <a:ext cx="10160001" cy="598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otherme Kernumwandlungen"/>
          <p:cNvSpPr txBox="1"/>
          <p:nvPr>
            <p:ph type="title"/>
          </p:nvPr>
        </p:nvSpPr>
        <p:spPr>
          <a:xfrm>
            <a:off x="4554437" y="-2253841"/>
            <a:ext cx="11774548" cy="5626101"/>
          </a:xfrm>
          <a:prstGeom prst="rect">
            <a:avLst/>
          </a:prstGeom>
        </p:spPr>
        <p:txBody>
          <a:bodyPr/>
          <a:lstStyle/>
          <a:p>
            <a:pPr/>
            <a:r>
              <a:t>Exotherme Kernumwandlungen</a:t>
            </a:r>
          </a:p>
        </p:txBody>
      </p:sp>
      <p:sp>
        <p:nvSpPr>
          <p:cNvPr id="144" name="Kernfusion bei Kernen kleiner als Eisen…"/>
          <p:cNvSpPr txBox="1"/>
          <p:nvPr>
            <p:ph type="body" sz="half" idx="1"/>
          </p:nvPr>
        </p:nvSpPr>
        <p:spPr>
          <a:xfrm>
            <a:off x="3775753" y="4044949"/>
            <a:ext cx="7620008" cy="9099731"/>
          </a:xfrm>
          <a:prstGeom prst="rect">
            <a:avLst/>
          </a:prstGeom>
        </p:spPr>
        <p:txBody>
          <a:bodyPr/>
          <a:lstStyle/>
          <a:p>
            <a:pPr marL="515815" indent="-515815" algn="l">
              <a:buSzPct val="75000"/>
              <a:buChar char="•"/>
            </a:pPr>
            <a:r>
              <a:t>Kernfusion bei Kernen kleiner als Eisen</a:t>
            </a:r>
          </a:p>
          <a:p>
            <a:pPr marL="515815" indent="-515815" algn="l">
              <a:buSzPct val="75000"/>
              <a:buChar char="•"/>
            </a:pPr>
            <a:r>
              <a:t>Besonders effektiv Fusion von Deuterium zu Helium</a:t>
            </a:r>
          </a:p>
          <a:p>
            <a:pPr marL="515815" indent="-515815" algn="l">
              <a:buSzPct val="75000"/>
              <a:buChar char="•"/>
            </a:pPr>
            <a:r>
              <a:t>Kernspaltung bei Kernen größer als Eisen</a:t>
            </a:r>
          </a:p>
          <a:p>
            <a:pPr marL="515815" indent="-515815" algn="l">
              <a:buSzPct val="75000"/>
              <a:buChar char="•"/>
            </a:pPr>
            <a:r>
              <a:t>z.B. Spaltung von Uran -&gt; Atomkraftwerk</a:t>
            </a:r>
          </a:p>
          <a:p>
            <a:pPr marL="515815" indent="-515815" algn="l">
              <a:buSzPct val="75000"/>
              <a:buChar char="•"/>
            </a:pPr>
            <a:r>
              <a:t>Achtung! Bei Überschreitung der „Eisengrenze“ gelten diese Aussagen u.U. Nicht mehr.</a:t>
            </a:r>
          </a:p>
        </p:txBody>
      </p:sp>
      <p:pic>
        <p:nvPicPr>
          <p:cNvPr id="145" name="A-0051-06.gif" descr="A-0051-06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4984" y="4461522"/>
            <a:ext cx="8128001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